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71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6" r:id="rId23"/>
    <p:sldId id="287" r:id="rId24"/>
    <p:sldId id="288" r:id="rId25"/>
    <p:sldId id="264" r:id="rId26"/>
    <p:sldId id="265" r:id="rId27"/>
    <p:sldId id="266" r:id="rId28"/>
    <p:sldId id="267" r:id="rId29"/>
    <p:sldId id="268" r:id="rId30"/>
    <p:sldId id="269" r:id="rId31"/>
    <p:sldId id="270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2" autoAdjust="0"/>
    <p:restoredTop sz="94698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7068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23266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6206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7820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9391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8718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3892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3792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426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B4C71EC6-210F-42DE-9C53-41977AD35B3D}" type="datetimeFigureOut">
              <a:rPr lang="ru-RU" smtClean="0"/>
              <a:t>05.01.2023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0863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706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6039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1%D0%BB%D0%B0%D0%B9%D0%B4-%D1%88%D0%BE%D1%83" TargetMode="External"/><Relationship Id="rId2" Type="http://schemas.openxmlformats.org/officeDocument/2006/relationships/hyperlink" Target="https://ru.wikipedia.org/wiki/%D0%92%D0%B8%D0%B4%D0%B5%D0%BE%D0%B1%D0%BB%D0%BE%D0%B3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>
            <a:extLst>
              <a:ext uri="{FF2B5EF4-FFF2-40B4-BE49-F238E27FC236}">
                <a16:creationId xmlns:a16="http://schemas.microsoft.com/office/drawing/2014/main" xmlns="" id="{C713E566-3E6A-4C73-8EF9-F6E24AC7A453}"/>
              </a:ext>
            </a:extLst>
          </p:cNvPr>
          <p:cNvSpPr txBox="1">
            <a:spLocks/>
          </p:cNvSpPr>
          <p:nvPr/>
        </p:nvSpPr>
        <p:spPr>
          <a:xfrm>
            <a:off x="251520" y="2703621"/>
            <a:ext cx="6624736" cy="941403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800" dirty="0"/>
              <a:t>Совершенствование учебно-познавательных компетенций учащихся при подготовке к ЦТ по учебному предмету «Биология» посредством использования интернет-ресурсов, дистанционных форм обучения</a:t>
            </a:r>
          </a:p>
        </p:txBody>
      </p:sp>
    </p:spTree>
    <p:extLst>
      <p:ext uri="{BB962C8B-B14F-4D97-AF65-F5344CB8AC3E}">
        <p14:creationId xmlns:p14="http://schemas.microsoft.com/office/powerpoint/2010/main" val="21355929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5BBACB1-AB54-4546-AE20-DD5B2583AF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Онлайн-ресурсы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0DB5540-DDB1-4F67-BF7F-26F8146061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xmlns="" id="{E1E7B88D-DA93-4863-ADF9-420B5ADE09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59" y="1862862"/>
            <a:ext cx="7827208" cy="4336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05169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21948AC-C981-48D1-8FD4-F4C0E3132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Онлайн-ресурсы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09F3692-1CCC-47B8-8052-37ADB487B2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Единый информационно-образовательный ресурс содержит:</a:t>
            </a:r>
          </a:p>
          <a:p>
            <a:r>
              <a:rPr lang="ru-RU" sz="2800" dirty="0"/>
              <a:t>- дополнительные материалы к уроку;</a:t>
            </a:r>
          </a:p>
          <a:p>
            <a:r>
              <a:rPr lang="ru-RU" sz="2800" dirty="0"/>
              <a:t>- тестовые задания для проверки знаний;</a:t>
            </a:r>
          </a:p>
          <a:p>
            <a:r>
              <a:rPr lang="ru-RU" sz="2800" dirty="0"/>
              <a:t>- видеоматериалы с объяснением  темы.</a:t>
            </a:r>
          </a:p>
        </p:txBody>
      </p:sp>
    </p:spTree>
    <p:extLst>
      <p:ext uri="{BB962C8B-B14F-4D97-AF65-F5344CB8AC3E}">
        <p14:creationId xmlns:p14="http://schemas.microsoft.com/office/powerpoint/2010/main" val="27436889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21948AC-C981-48D1-8FD4-F4C0E3132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Онлайн-ресурсы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09F3692-1CCC-47B8-8052-37ADB487B2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3000" dirty="0"/>
          </a:p>
          <a:p>
            <a:endParaRPr lang="ru-RU" sz="3000" dirty="0"/>
          </a:p>
          <a:p>
            <a:pPr marL="0" indent="0">
              <a:buNone/>
            </a:pPr>
            <a:r>
              <a:rPr lang="ru-RU" sz="3000" dirty="0"/>
              <a:t>Информационно-образовательный портал </a:t>
            </a:r>
            <a:r>
              <a:rPr lang="en-US" sz="3000" dirty="0"/>
              <a:t>https://vuchan.by/</a:t>
            </a:r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4424650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21948AC-C981-48D1-8FD4-F4C0E3132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Онлайн-ресурсы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6F56938E-1BC2-4355-9646-2E6111BDE4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916832"/>
            <a:ext cx="5846583" cy="4247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78084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21948AC-C981-48D1-8FD4-F4C0E3132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Онлайн-ресурсы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09F3692-1CCC-47B8-8052-37ADB487B2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err="1"/>
              <a:t>Вучань.бай</a:t>
            </a:r>
            <a:r>
              <a:rPr lang="ru-RU" sz="2800" dirty="0"/>
              <a:t> содержит:</a:t>
            </a:r>
          </a:p>
          <a:p>
            <a:r>
              <a:rPr lang="ru-RU" sz="2800" dirty="0"/>
              <a:t>- большое количество видеоуроков по биологии;</a:t>
            </a:r>
          </a:p>
          <a:p>
            <a:r>
              <a:rPr lang="ru-RU" sz="2800" dirty="0"/>
              <a:t>- </a:t>
            </a:r>
            <a:r>
              <a:rPr lang="ru-RU" sz="2800" dirty="0" err="1"/>
              <a:t>видеоконкультации</a:t>
            </a:r>
            <a:r>
              <a:rPr lang="ru-RU" sz="2800" dirty="0"/>
              <a:t> с разбором тем ЦТ 2020-2021.</a:t>
            </a:r>
          </a:p>
        </p:txBody>
      </p:sp>
    </p:spTree>
    <p:extLst>
      <p:ext uri="{BB962C8B-B14F-4D97-AF65-F5344CB8AC3E}">
        <p14:creationId xmlns:p14="http://schemas.microsoft.com/office/powerpoint/2010/main" val="3721811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21948AC-C981-48D1-8FD4-F4C0E3132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Онлайн-ресурсы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09F3692-1CCC-47B8-8052-37ADB487B2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3000" dirty="0"/>
          </a:p>
          <a:p>
            <a:endParaRPr lang="ru-RU" sz="3000" dirty="0"/>
          </a:p>
          <a:p>
            <a:endParaRPr lang="ru-RU" sz="3000" dirty="0"/>
          </a:p>
          <a:p>
            <a:pPr marL="0" indent="0">
              <a:buNone/>
            </a:pPr>
            <a:r>
              <a:rPr lang="ru-RU" sz="3000" dirty="0"/>
              <a:t>Видеохостинг </a:t>
            </a:r>
            <a:r>
              <a:rPr lang="en-US" sz="3000" dirty="0"/>
              <a:t>YouTube</a:t>
            </a:r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42723021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21948AC-C981-48D1-8FD4-F4C0E3132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Онлайн-ресурсы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3BF462EF-5620-4490-BB02-C8EDDB470D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59" y="1845734"/>
            <a:ext cx="6428704" cy="4247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28776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21948AC-C981-48D1-8FD4-F4C0E3132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Онлайн-ресурсы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09F3692-1CCC-47B8-8052-37ADB487B2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600" dirty="0"/>
              <a:t>На сайте представлены  образовательные передачи, а также любительские видеозаписи, включая </a:t>
            </a:r>
            <a:r>
              <a:rPr lang="ru-RU" sz="2600" dirty="0">
                <a:hlinkClick r:id="rId2" tooltip="Видеоблог"/>
              </a:rPr>
              <a:t>видеоблоги</a:t>
            </a:r>
            <a:r>
              <a:rPr lang="ru-RU" sz="2600" dirty="0"/>
              <a:t>, </a:t>
            </a:r>
            <a:r>
              <a:rPr lang="ru-RU" sz="2600" dirty="0">
                <a:hlinkClick r:id="rId3" tooltip="Слайд-шоу"/>
              </a:rPr>
              <a:t>слайд-шоу</a:t>
            </a:r>
            <a:r>
              <a:rPr lang="ru-RU" sz="2600" dirty="0"/>
              <a:t> по различным биологическим темам. Загружено большое количество видео-уроков, демонстрационных опытов, опытов по физиологии человека и растений. Данный ресурс возможно использовать как на уроке, при недостаточной материальной базе кабинета, так и учащемуся дома при подготовке домашнего задания или для самостоятельного разбора материала в случае пропуска занятия.</a:t>
            </a:r>
          </a:p>
        </p:txBody>
      </p:sp>
    </p:spTree>
    <p:extLst>
      <p:ext uri="{BB962C8B-B14F-4D97-AF65-F5344CB8AC3E}">
        <p14:creationId xmlns:p14="http://schemas.microsoft.com/office/powerpoint/2010/main" val="8317781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21948AC-C981-48D1-8FD4-F4C0E3132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Онлайн-ресурсы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09F3692-1CCC-47B8-8052-37ADB487B2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3000" dirty="0"/>
          </a:p>
          <a:p>
            <a:endParaRPr lang="ru-RU" sz="3000" dirty="0"/>
          </a:p>
          <a:p>
            <a:endParaRPr lang="ru-RU" sz="3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808"/>
            <a:ext cx="9144000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39288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21948AC-C981-48D1-8FD4-F4C0E3132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Онлайн-ресурсы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808"/>
            <a:ext cx="9169871" cy="5157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66573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Цель: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22959" y="2204864"/>
            <a:ext cx="7543801" cy="4023360"/>
          </a:xfrm>
        </p:spPr>
        <p:txBody>
          <a:bodyPr>
            <a:normAutofit/>
          </a:bodyPr>
          <a:lstStyle/>
          <a:p>
            <a:pPr lvl="1">
              <a:buFont typeface="Arial" panose="020B0604020202020204" pitchFamily="34" charset="0"/>
              <a:buChar char="•"/>
            </a:pPr>
            <a:r>
              <a:rPr lang="ru-RU" sz="2800" dirty="0"/>
              <a:t>Подготовка конкурентноспособных абитуриентов</a:t>
            </a:r>
          </a:p>
          <a:p>
            <a:pPr marL="201168" lvl="1" indent="0">
              <a:buNone/>
            </a:pPr>
            <a:endParaRPr lang="ru-RU" sz="28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ru-RU" sz="2800" dirty="0"/>
              <a:t>Поступление учащихся в вуз</a:t>
            </a:r>
          </a:p>
        </p:txBody>
      </p:sp>
    </p:spTree>
    <p:extLst>
      <p:ext uri="{BB962C8B-B14F-4D97-AF65-F5344CB8AC3E}">
        <p14:creationId xmlns:p14="http://schemas.microsoft.com/office/powerpoint/2010/main" val="40125741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21948AC-C981-48D1-8FD4-F4C0E3132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Онлайн-ресурсы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09F3692-1CCC-47B8-8052-37ADB487B2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600" dirty="0" err="1" smtClean="0"/>
              <a:t>Адукар.бай</a:t>
            </a:r>
            <a:r>
              <a:rPr lang="ru-RU" sz="2600" dirty="0" smtClean="0"/>
              <a:t> позволяет тестировать учащихся в онлайн-режиме. Главной особенностью данного ресурса является то, что загружены не только варианты тестов предыдущих лет и их проверка с указанием и разбором совершенных ошибок, но и возможность тестирования по конкретно пройденной теме.</a:t>
            </a:r>
          </a:p>
          <a:p>
            <a:r>
              <a:rPr lang="ru-RU" sz="2600" dirty="0" smtClean="0"/>
              <a:t>Минусом сайта является большое количество ошибок. Поэтому более оптимально его использовать в присутствии учителя.</a:t>
            </a: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9538856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21948AC-C981-48D1-8FD4-F4C0E3132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Онлайн-ресурсы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09F3692-1CCC-47B8-8052-37ADB487B2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3000" dirty="0"/>
          </a:p>
          <a:p>
            <a:endParaRPr lang="ru-RU" sz="3000" dirty="0"/>
          </a:p>
          <a:p>
            <a:endParaRPr lang="ru-RU" sz="3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700808"/>
            <a:ext cx="8784976" cy="4518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9155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21948AC-C981-48D1-8FD4-F4C0E3132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Онлайн-ресурсы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09F3692-1CCC-47B8-8052-37ADB487B2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3000" dirty="0"/>
          </a:p>
          <a:p>
            <a:endParaRPr lang="ru-RU" sz="3000" dirty="0"/>
          </a:p>
          <a:p>
            <a:endParaRPr lang="ru-RU" sz="3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56793"/>
            <a:ext cx="9036496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44018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21948AC-C981-48D1-8FD4-F4C0E3132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Онлайн-ресурсы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72817"/>
            <a:ext cx="8208912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92166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21948AC-C981-48D1-8FD4-F4C0E3132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Онлайн-ресурсы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09F3692-1CCC-47B8-8052-37ADB487B2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600" dirty="0" smtClean="0"/>
              <a:t>Решу ЦТ: биология</a:t>
            </a:r>
            <a:r>
              <a:rPr lang="ru-RU" sz="2600" dirty="0"/>
              <a:t> </a:t>
            </a:r>
            <a:r>
              <a:rPr lang="ru-RU" sz="2600" dirty="0" smtClean="0"/>
              <a:t>– уникальный образовательный портал для подготовки к экзаменам. Он позволяет проводить тестирование в реальном времени как по вариантам ЦТ предыдущих лет, так и создавая новые комбинации из имеющихся заданий. Тестирование возможно проводить и по отдельным темам. Кроме этого, учитель имеет возможность создавать вариант тестирования детей, отслеживая в последующем степень выполнения, типичные ошибки каждого ученика.</a:t>
            </a: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26659394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465D6DC-6D21-4918-848F-47A2AE26F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/>
              <a:t>Материалы ЦТ по биологии 2004-2020 годов</a:t>
            </a:r>
            <a:br>
              <a:rPr lang="ru-RU" sz="2800" dirty="0"/>
            </a:br>
            <a:r>
              <a:rPr lang="ru-RU" sz="2800" dirty="0"/>
              <a:t>Глава «Химические компоненты живых организмов» 11 класс</a:t>
            </a:r>
            <a:br>
              <a:rPr lang="ru-RU" sz="2800" dirty="0"/>
            </a:br>
            <a:r>
              <a:rPr lang="ru-RU" sz="2800" dirty="0"/>
              <a:t> Тема «Нуклеиновые кислоты»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55D8B9E-A590-469F-A43B-EA2BCEF353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9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Назовите пуриновое основание, которое в молекуле ДНК образует две водородные связи с пиримидиновым основанием в комплементарной паре. 2004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9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В состав ДНК могут входить:</a:t>
            </a:r>
            <a:br>
              <a:rPr lang="ru-RU" sz="9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9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А) две полинуклеотидные цепи, Б) две полипептидные цепи, В) цитозин и тимин, Г) цитозин и урацил; Д) рибоза, е) </a:t>
            </a:r>
            <a:r>
              <a:rPr lang="ru-RU" sz="9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дезоксирибоза</a:t>
            </a:r>
            <a:r>
              <a:rPr lang="ru-RU" sz="9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9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9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1) Б,В,Е;     2) Б,В,Г,Д;     3) А,Г,Д;     4) А,В,Е. 2007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9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Сколько </a:t>
            </a:r>
            <a:r>
              <a:rPr lang="ru-RU" sz="9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тимидиловых</a:t>
            </a:r>
            <a:r>
              <a:rPr lang="ru-RU" sz="9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нуклеотидов содержится во фрагменте молекулы ДНК, если в нем обнаружено 18 </a:t>
            </a:r>
            <a:r>
              <a:rPr lang="ru-RU" sz="9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цитидиловых</a:t>
            </a:r>
            <a:r>
              <a:rPr lang="ru-RU" sz="9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нуклеотидов, что составляет 10% от общего количества нуклеотидов в этом фрагменте ДНК?</a:t>
            </a:r>
            <a:br>
              <a:rPr lang="ru-RU" sz="9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9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1) 18;     2) 36;     3) 72;     4) 144. 2006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900" dirty="0">
                <a:effectLst/>
                <a:ea typeface="Times New Roman" panose="02020603050405020304" pitchFamily="18" charset="0"/>
              </a:rPr>
              <a:t>Определите суммарное количество водородных связей, которые образуются между комплиментарными азотистыми основаниями участка молекулы ДНК, если одна из цепей имеет следующую нуклеотидную последовательность:</a:t>
            </a:r>
            <a:br>
              <a:rPr lang="ru-RU" sz="900" dirty="0">
                <a:effectLst/>
                <a:ea typeface="Times New Roman" panose="02020603050405020304" pitchFamily="18" charset="0"/>
              </a:rPr>
            </a:br>
            <a:r>
              <a:rPr lang="ru-RU" sz="900" dirty="0">
                <a:effectLst/>
                <a:ea typeface="Times New Roman" panose="02020603050405020304" pitchFamily="18" charset="0"/>
              </a:rPr>
              <a:t>ЦАА АГТ ЦГГ ТАТ.</a:t>
            </a:r>
            <a:br>
              <a:rPr lang="ru-RU" sz="900" dirty="0">
                <a:effectLst/>
                <a:ea typeface="Times New Roman" panose="02020603050405020304" pitchFamily="18" charset="0"/>
              </a:rPr>
            </a:br>
            <a:r>
              <a:rPr lang="ru-RU" sz="900" i="1" dirty="0">
                <a:effectLst/>
                <a:ea typeface="Times New Roman" panose="02020603050405020304" pitchFamily="18" charset="0"/>
              </a:rPr>
              <a:t>Ответ запишите цифрами в виде целого числа, единицы измерения не указывайте. Например: 12.</a:t>
            </a:r>
            <a:r>
              <a:rPr lang="ru-RU" sz="900" dirty="0">
                <a:effectLst/>
                <a:ea typeface="Times New Roman" panose="02020603050405020304" pitchFamily="18" charset="0"/>
              </a:rPr>
              <a:t> 2012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900" dirty="0">
                <a:effectLst/>
                <a:ea typeface="Times New Roman" panose="02020603050405020304" pitchFamily="18" charset="0"/>
              </a:rPr>
              <a:t>Пептид имеет следующую аминокислотную последовательность:</a:t>
            </a:r>
            <a:br>
              <a:rPr lang="ru-RU" sz="900" dirty="0">
                <a:effectLst/>
                <a:ea typeface="Times New Roman" panose="02020603050405020304" pitchFamily="18" charset="0"/>
              </a:rPr>
            </a:br>
            <a:r>
              <a:rPr lang="ru-RU" sz="900" dirty="0">
                <a:effectLst/>
                <a:ea typeface="Times New Roman" panose="02020603050405020304" pitchFamily="18" charset="0"/>
              </a:rPr>
              <a:t>                  Фен-</a:t>
            </a:r>
            <a:r>
              <a:rPr lang="ru-RU" sz="900" dirty="0" err="1">
                <a:effectLst/>
                <a:ea typeface="Times New Roman" panose="02020603050405020304" pitchFamily="18" charset="0"/>
              </a:rPr>
              <a:t>Глу</a:t>
            </a:r>
            <a:r>
              <a:rPr lang="ru-RU" sz="900" dirty="0">
                <a:effectLst/>
                <a:ea typeface="Times New Roman" panose="02020603050405020304" pitchFamily="18" charset="0"/>
              </a:rPr>
              <a:t>-</a:t>
            </a:r>
            <a:r>
              <a:rPr lang="ru-RU" sz="900" dirty="0" err="1">
                <a:effectLst/>
                <a:ea typeface="Times New Roman" panose="02020603050405020304" pitchFamily="18" charset="0"/>
              </a:rPr>
              <a:t>Арг</a:t>
            </a:r>
            <a:r>
              <a:rPr lang="ru-RU" sz="900" dirty="0">
                <a:effectLst/>
                <a:ea typeface="Times New Roman" panose="02020603050405020304" pitchFamily="18" charset="0"/>
              </a:rPr>
              <a:t>-</a:t>
            </a:r>
            <a:r>
              <a:rPr lang="ru-RU" sz="900" dirty="0" err="1">
                <a:effectLst/>
                <a:ea typeface="Times New Roman" panose="02020603050405020304" pitchFamily="18" charset="0"/>
              </a:rPr>
              <a:t>Цис</a:t>
            </a:r>
            <a:r>
              <a:rPr lang="ru-RU" sz="900" dirty="0">
                <a:effectLst/>
                <a:ea typeface="Times New Roman" panose="02020603050405020304" pitchFamily="18" charset="0"/>
              </a:rPr>
              <a:t>-Иле-</a:t>
            </a:r>
            <a:r>
              <a:rPr lang="ru-RU" sz="900" dirty="0" err="1">
                <a:effectLst/>
                <a:ea typeface="Times New Roman" panose="02020603050405020304" pitchFamily="18" charset="0"/>
              </a:rPr>
              <a:t>Арг</a:t>
            </a:r>
            <a:r>
              <a:rPr lang="ru-RU" sz="900" dirty="0">
                <a:effectLst/>
                <a:ea typeface="Times New Roman" panose="02020603050405020304" pitchFamily="18" charset="0"/>
              </a:rPr>
              <a:t>.</a:t>
            </a:r>
            <a:br>
              <a:rPr lang="ru-RU" sz="900" dirty="0">
                <a:effectLst/>
                <a:ea typeface="Times New Roman" panose="02020603050405020304" pitchFamily="18" charset="0"/>
              </a:rPr>
            </a:br>
            <a:r>
              <a:rPr lang="ru-RU" sz="900" dirty="0">
                <a:effectLst/>
                <a:ea typeface="Times New Roman" panose="02020603050405020304" pitchFamily="18" charset="0"/>
              </a:rPr>
              <a:t>Определите длину (</a:t>
            </a:r>
            <a:r>
              <a:rPr lang="ru-RU" sz="900" dirty="0" err="1">
                <a:effectLst/>
                <a:ea typeface="Times New Roman" panose="02020603050405020304" pitchFamily="18" charset="0"/>
              </a:rPr>
              <a:t>нм</a:t>
            </a:r>
            <a:r>
              <a:rPr lang="ru-RU" sz="900" dirty="0">
                <a:effectLst/>
                <a:ea typeface="Times New Roman" panose="02020603050405020304" pitchFamily="18" charset="0"/>
              </a:rPr>
              <a:t>) кодирующей цепи молекулы ДНК, если линейная длина одного нуклеотида в среднем составляет 0,34 </a:t>
            </a:r>
            <a:r>
              <a:rPr lang="ru-RU" sz="900" dirty="0" err="1">
                <a:effectLst/>
                <a:ea typeface="Times New Roman" panose="02020603050405020304" pitchFamily="18" charset="0"/>
              </a:rPr>
              <a:t>нм</a:t>
            </a:r>
            <a:r>
              <a:rPr lang="ru-RU" sz="900" dirty="0">
                <a:effectLst/>
                <a:ea typeface="Times New Roman" panose="02020603050405020304" pitchFamily="18" charset="0"/>
              </a:rPr>
              <a:t>. </a:t>
            </a:r>
            <a:br>
              <a:rPr lang="ru-RU" sz="900" dirty="0">
                <a:effectLst/>
                <a:ea typeface="Times New Roman" panose="02020603050405020304" pitchFamily="18" charset="0"/>
              </a:rPr>
            </a:br>
            <a:r>
              <a:rPr lang="ru-RU" sz="900" i="1" dirty="0">
                <a:effectLst/>
                <a:ea typeface="Times New Roman" panose="02020603050405020304" pitchFamily="18" charset="0"/>
              </a:rPr>
              <a:t>Ответ запишите цифрами в виде целого числа, единицы измерения не указывайте. Например: 12.</a:t>
            </a:r>
            <a:r>
              <a:rPr lang="ru-RU" sz="900" dirty="0">
                <a:effectLst/>
                <a:ea typeface="Times New Roman" panose="02020603050405020304" pitchFamily="18" charset="0"/>
              </a:rPr>
              <a:t> 2013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900" dirty="0">
                <a:effectLst/>
                <a:ea typeface="Times New Roman" panose="02020603050405020304" pitchFamily="18" charset="0"/>
              </a:rPr>
              <a:t>Фрагмент молекулы ДНК (двойная спираль) имеет длину 102 </a:t>
            </a:r>
            <a:r>
              <a:rPr lang="ru-RU" sz="900" dirty="0" err="1">
                <a:effectLst/>
                <a:ea typeface="Times New Roman" panose="02020603050405020304" pitchFamily="18" charset="0"/>
              </a:rPr>
              <a:t>нм</a:t>
            </a:r>
            <a:r>
              <a:rPr lang="ru-RU" sz="900" dirty="0">
                <a:effectLst/>
                <a:ea typeface="Times New Roman" panose="02020603050405020304" pitchFamily="18" charset="0"/>
              </a:rPr>
              <a:t> и содержит 120 </a:t>
            </a:r>
            <a:r>
              <a:rPr lang="ru-RU" sz="900" dirty="0" err="1">
                <a:effectLst/>
                <a:ea typeface="Times New Roman" panose="02020603050405020304" pitchFamily="18" charset="0"/>
              </a:rPr>
              <a:t>тимидиловых</a:t>
            </a:r>
            <a:r>
              <a:rPr lang="ru-RU" sz="900" dirty="0">
                <a:effectLst/>
                <a:ea typeface="Times New Roman" panose="02020603050405020304" pitchFamily="18" charset="0"/>
              </a:rPr>
              <a:t> нуклеотидов. Рассчитайте процентное содержание </a:t>
            </a:r>
            <a:r>
              <a:rPr lang="ru-RU" sz="900" dirty="0" err="1">
                <a:effectLst/>
                <a:ea typeface="Times New Roman" panose="02020603050405020304" pitchFamily="18" charset="0"/>
              </a:rPr>
              <a:t>гуаниловых</a:t>
            </a:r>
            <a:r>
              <a:rPr lang="ru-RU" sz="900" dirty="0">
                <a:effectLst/>
                <a:ea typeface="Times New Roman" panose="02020603050405020304" pitchFamily="18" charset="0"/>
              </a:rPr>
              <a:t> нуклеотидов, входящих в состав данного фрагмента ДНК, учитывая, что один виток двойной спирали ДНК содержит 10 пар нуклеотидов и имеет длину 3,4 </a:t>
            </a:r>
            <a:r>
              <a:rPr lang="ru-RU" sz="900" dirty="0" err="1">
                <a:effectLst/>
                <a:ea typeface="Times New Roman" panose="02020603050405020304" pitchFamily="18" charset="0"/>
              </a:rPr>
              <a:t>нм</a:t>
            </a:r>
            <a:r>
              <a:rPr lang="ru-RU" sz="900" dirty="0">
                <a:effectLst/>
                <a:ea typeface="Times New Roman" panose="02020603050405020304" pitchFamily="18" charset="0"/>
              </a:rPr>
              <a:t>.</a:t>
            </a:r>
            <a:br>
              <a:rPr lang="ru-RU" sz="900" dirty="0">
                <a:effectLst/>
                <a:ea typeface="Times New Roman" panose="02020603050405020304" pitchFamily="18" charset="0"/>
              </a:rPr>
            </a:br>
            <a:r>
              <a:rPr lang="ru-RU" sz="900" i="1" dirty="0">
                <a:effectLst/>
                <a:ea typeface="Times New Roman" panose="02020603050405020304" pitchFamily="18" charset="0"/>
              </a:rPr>
              <a:t>Ответ запищите цифрами в виде целого числа, единицы измерения не указывайте. Например: 12.</a:t>
            </a:r>
            <a:r>
              <a:rPr lang="ru-RU" sz="900" dirty="0">
                <a:effectLst/>
                <a:ea typeface="Times New Roman" panose="02020603050405020304" pitchFamily="18" charset="0"/>
              </a:rPr>
              <a:t> 2017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900" dirty="0">
                <a:effectLst/>
                <a:ea typeface="Times New Roman" panose="02020603050405020304" pitchFamily="18" charset="0"/>
              </a:rPr>
              <a:t>Белок состоит из 110 аминокислотных остатков. Какую длину (</a:t>
            </a:r>
            <a:r>
              <a:rPr lang="ru-RU" sz="900" dirty="0" err="1">
                <a:effectLst/>
                <a:ea typeface="Times New Roman" panose="02020603050405020304" pitchFamily="18" charset="0"/>
              </a:rPr>
              <a:t>нм</a:t>
            </a:r>
            <a:r>
              <a:rPr lang="ru-RU" sz="900" dirty="0">
                <a:effectLst/>
                <a:ea typeface="Times New Roman" panose="02020603050405020304" pitchFamily="18" charset="0"/>
              </a:rPr>
              <a:t>) имеет кодирующий его участок транскрибируемой цепи ДНК, если один виток двойной спирали ДНК включает 10 пар нуклеотидов и имеет длину 3,4 </a:t>
            </a:r>
            <a:r>
              <a:rPr lang="ru-RU" sz="900" dirty="0" err="1">
                <a:effectLst/>
                <a:ea typeface="Times New Roman" panose="02020603050405020304" pitchFamily="18" charset="0"/>
              </a:rPr>
              <a:t>нм</a:t>
            </a:r>
            <a:r>
              <a:rPr lang="ru-RU" sz="900" dirty="0">
                <a:effectLst/>
                <a:ea typeface="Times New Roman" panose="02020603050405020304" pitchFamily="18" charset="0"/>
              </a:rPr>
              <a:t>? Стартовый кодон и стоп-кодон при расчёте не учитывайте.</a:t>
            </a:r>
            <a:br>
              <a:rPr lang="ru-RU" sz="900" dirty="0">
                <a:effectLst/>
                <a:ea typeface="Times New Roman" panose="02020603050405020304" pitchFamily="18" charset="0"/>
              </a:rPr>
            </a:br>
            <a:r>
              <a:rPr lang="ru-RU" sz="900" i="1" dirty="0">
                <a:effectLst/>
                <a:ea typeface="Times New Roman" panose="02020603050405020304" pitchFamily="18" charset="0"/>
              </a:rPr>
              <a:t>Ответ запишите цифрами в виде целого числа (дробные числа округляйте до целых), единицы измерения не указывайте. Например: 14.</a:t>
            </a:r>
            <a:r>
              <a:rPr lang="ru-RU" sz="900" dirty="0">
                <a:effectLst/>
                <a:ea typeface="Times New Roman" panose="02020603050405020304" pitchFamily="18" charset="0"/>
              </a:rPr>
              <a:t> 2020</a:t>
            </a:r>
          </a:p>
          <a:p>
            <a:endParaRPr lang="ru-RU" sz="900" dirty="0"/>
          </a:p>
        </p:txBody>
      </p:sp>
    </p:spTree>
    <p:extLst>
      <p:ext uri="{BB962C8B-B14F-4D97-AF65-F5344CB8AC3E}">
        <p14:creationId xmlns:p14="http://schemas.microsoft.com/office/powerpoint/2010/main" val="38307484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71BC08F-3C07-43DA-996F-4F1CB603D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Разнотипные задания для подготовки к ЦТ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263258B-D594-4A16-B1DD-4EA0CC9370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ru-RU" sz="1100" b="1" dirty="0">
                <a:effectLst/>
                <a:ea typeface="Times New Roman" panose="02020603050405020304" pitchFamily="18" charset="0"/>
              </a:rPr>
              <a:t>Задание 1. Выполните тестовые задания:</a:t>
            </a:r>
          </a:p>
          <a:p>
            <a:pPr marL="342900" marR="60325" lvl="0" indent="-342900">
              <a:lnSpc>
                <a:spcPct val="105000"/>
              </a:lnSpc>
              <a:spcBef>
                <a:spcPts val="35"/>
              </a:spcBef>
              <a:spcAft>
                <a:spcPts val="0"/>
              </a:spcAft>
              <a:buSzPts val="1100"/>
              <a:buFont typeface="Times New Roman" panose="02020603050405020304" pitchFamily="18" charset="0"/>
              <a:buAutoNum type="arabicPeriod"/>
              <a:tabLst>
                <a:tab pos="217805" algn="l"/>
              </a:tabLst>
            </a:pPr>
            <a:r>
              <a:rPr lang="ru-RU" sz="1100" spc="-15" dirty="0">
                <a:effectLst/>
                <a:ea typeface="Times New Roman" panose="02020603050405020304" pitchFamily="18" charset="0"/>
              </a:rPr>
              <a:t>Методы</a:t>
            </a:r>
            <a:r>
              <a:rPr lang="ru-RU" sz="1100" spc="-25" dirty="0"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исследования</a:t>
            </a:r>
            <a:r>
              <a:rPr lang="ru-RU" sz="1100" spc="-20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в</a:t>
            </a:r>
            <a:r>
              <a:rPr lang="ru-RU" sz="1100" spc="-20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цитологии:</a:t>
            </a:r>
            <a:r>
              <a:rPr lang="ru-RU" sz="1100" spc="-10" dirty="0">
                <a:effectLst/>
                <a:ea typeface="Times New Roman" panose="02020603050405020304" pitchFamily="18" charset="0"/>
              </a:rPr>
              <a:t> </a:t>
            </a:r>
            <a:br>
              <a:rPr lang="ru-RU" sz="1100" spc="-10" dirty="0">
                <a:effectLst/>
                <a:ea typeface="Times New Roman" panose="02020603050405020304" pitchFamily="18" charset="0"/>
              </a:rPr>
            </a:br>
            <a:r>
              <a:rPr lang="ru-RU" sz="1100" spc="-15" dirty="0">
                <a:effectLst/>
                <a:ea typeface="Times New Roman" panose="02020603050405020304" pitchFamily="18" charset="0"/>
              </a:rPr>
              <a:t>а)</a:t>
            </a:r>
            <a:r>
              <a:rPr lang="ru-RU" sz="1100" spc="-30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световая</a:t>
            </a:r>
            <a:r>
              <a:rPr lang="ru-RU" sz="1100" spc="-40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и</a:t>
            </a:r>
            <a:r>
              <a:rPr lang="ru-RU" sz="1100" spc="-35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электронная</a:t>
            </a:r>
            <a:r>
              <a:rPr lang="ru-RU" sz="1100" spc="-35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микроскопия и</a:t>
            </a:r>
            <a:r>
              <a:rPr lang="ru-RU" sz="1100" spc="-10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цитогенетический,</a:t>
            </a:r>
            <a:r>
              <a:rPr lang="ru-RU" sz="1100" spc="-10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б)</a:t>
            </a:r>
            <a:r>
              <a:rPr lang="ru-RU" sz="1100" spc="-10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авторадиография</a:t>
            </a:r>
            <a:r>
              <a:rPr lang="ru-RU" sz="1100" spc="-25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и</a:t>
            </a:r>
            <a:r>
              <a:rPr lang="ru-RU" sz="1100" spc="-20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дифференциальное центрифугирование,</a:t>
            </a:r>
            <a:r>
              <a:rPr lang="ru-RU" sz="1100" spc="-30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в)</a:t>
            </a:r>
            <a:r>
              <a:rPr lang="ru-RU" sz="1100" spc="-20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цитогенетический</a:t>
            </a:r>
            <a:r>
              <a:rPr lang="ru-RU" sz="1100" spc="-35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и</a:t>
            </a:r>
            <a:r>
              <a:rPr lang="ru-RU" sz="1100" spc="-35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микрохирургия,</a:t>
            </a:r>
            <a:r>
              <a:rPr lang="ru-RU" sz="1100" spc="-35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г)</a:t>
            </a:r>
            <a:r>
              <a:rPr lang="ru-RU" sz="1100" spc="-30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генеалогический</a:t>
            </a:r>
            <a:r>
              <a:rPr lang="ru-RU" sz="1100" spc="-35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и</a:t>
            </a:r>
            <a:r>
              <a:rPr lang="ru-RU" sz="1100" spc="-35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цитохимический,</a:t>
            </a:r>
            <a:r>
              <a:rPr lang="ru-RU" sz="1100" spc="-40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д)</a:t>
            </a:r>
            <a:r>
              <a:rPr lang="ru-RU" sz="1100" spc="-35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рентгеноструктурный</a:t>
            </a:r>
            <a:r>
              <a:rPr lang="ru-RU" sz="1100" spc="-45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анализ</a:t>
            </a:r>
            <a:r>
              <a:rPr lang="ru-RU" sz="1100" spc="-40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и</a:t>
            </a:r>
            <a:r>
              <a:rPr lang="ru-RU" sz="1100" spc="-45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близнецовый.</a:t>
            </a:r>
          </a:p>
          <a:p>
            <a:pPr marL="342900" marR="60325" lvl="0" indent="-342900">
              <a:lnSpc>
                <a:spcPct val="105000"/>
              </a:lnSpc>
              <a:spcBef>
                <a:spcPts val="35"/>
              </a:spcBef>
              <a:spcAft>
                <a:spcPts val="0"/>
              </a:spcAft>
              <a:buSzPts val="1100"/>
              <a:buFont typeface="Times New Roman" panose="02020603050405020304" pitchFamily="18" charset="0"/>
              <a:buAutoNum type="arabicPeriod"/>
              <a:tabLst>
                <a:tab pos="219075" algn="l"/>
              </a:tabLst>
            </a:pPr>
            <a:r>
              <a:rPr lang="ru-RU" sz="1100" spc="-15" dirty="0">
                <a:effectLst/>
                <a:ea typeface="Times New Roman" panose="02020603050405020304" pitchFamily="18" charset="0"/>
              </a:rPr>
              <a:t>Выделить отдельные компоненты клетки позволяют методы: </a:t>
            </a:r>
            <a:br>
              <a:rPr lang="ru-RU" sz="1100" spc="-15" dirty="0">
                <a:effectLst/>
                <a:ea typeface="Times New Roman" panose="02020603050405020304" pitchFamily="18" charset="0"/>
              </a:rPr>
            </a:br>
            <a:r>
              <a:rPr lang="ru-RU" sz="1100" spc="-15" dirty="0">
                <a:effectLst/>
                <a:ea typeface="Times New Roman" panose="02020603050405020304" pitchFamily="18" charset="0"/>
              </a:rPr>
              <a:t>а) световой и электронной микроскопии, б) гистохимический и биохимический, в)</a:t>
            </a:r>
            <a:r>
              <a:rPr lang="ru-RU" sz="1100" spc="5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5" dirty="0">
                <a:effectLst/>
                <a:ea typeface="Times New Roman" panose="02020603050405020304" pitchFamily="18" charset="0"/>
              </a:rPr>
              <a:t>генеалогический</a:t>
            </a:r>
            <a:r>
              <a:rPr lang="ru-RU" sz="1100" spc="-50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и</a:t>
            </a:r>
            <a:r>
              <a:rPr lang="ru-RU" sz="1100" spc="-45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гибридологический,</a:t>
            </a:r>
            <a:r>
              <a:rPr lang="ru-RU" sz="1100" spc="-55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г)</a:t>
            </a:r>
            <a:r>
              <a:rPr lang="ru-RU" sz="1100" spc="-50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дифференциального</a:t>
            </a:r>
            <a:r>
              <a:rPr lang="ru-RU" sz="1100" spc="-55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центрифугирования,</a:t>
            </a:r>
            <a:r>
              <a:rPr lang="ru-RU" sz="1100" spc="-40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д)</a:t>
            </a:r>
            <a:r>
              <a:rPr lang="ru-RU" sz="1100" spc="-35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рентгеноструктурного</a:t>
            </a:r>
            <a:r>
              <a:rPr lang="ru-RU" sz="1100" spc="-40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анализа</a:t>
            </a:r>
            <a:r>
              <a:rPr lang="ru-RU" sz="1100" spc="-40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и</a:t>
            </a:r>
            <a:r>
              <a:rPr lang="ru-RU" sz="1100" spc="-40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авторадиографии.</a:t>
            </a:r>
          </a:p>
          <a:p>
            <a:pPr marL="342900" marR="60325" lvl="0" indent="-342900">
              <a:lnSpc>
                <a:spcPct val="105000"/>
              </a:lnSpc>
              <a:spcBef>
                <a:spcPts val="35"/>
              </a:spcBef>
              <a:spcAft>
                <a:spcPts val="0"/>
              </a:spcAft>
              <a:buSzPts val="1100"/>
              <a:buFont typeface="Times New Roman" panose="02020603050405020304" pitchFamily="18" charset="0"/>
              <a:buAutoNum type="arabicPeriod"/>
              <a:tabLst>
                <a:tab pos="213360" algn="l"/>
              </a:tabLst>
            </a:pPr>
            <a:r>
              <a:rPr lang="ru-RU" sz="1100" spc="-15" dirty="0">
                <a:effectLst/>
                <a:ea typeface="Times New Roman" panose="02020603050405020304" pitchFamily="18" charset="0"/>
              </a:rPr>
              <a:t>Локализацию химических веществ в клетке позволяют изучить методы: </a:t>
            </a:r>
            <a:br>
              <a:rPr lang="ru-RU" sz="1100" spc="-15" dirty="0">
                <a:effectLst/>
                <a:ea typeface="Times New Roman" panose="02020603050405020304" pitchFamily="18" charset="0"/>
              </a:rPr>
            </a:br>
            <a:r>
              <a:rPr lang="ru-RU" sz="1100" spc="-15" dirty="0">
                <a:effectLst/>
                <a:ea typeface="Times New Roman" panose="02020603050405020304" pitchFamily="18" charset="0"/>
              </a:rPr>
              <a:t>а) световой и электронной микроскопии, б) гистохимический, в) </a:t>
            </a:r>
            <a:r>
              <a:rPr lang="ru-RU" sz="1100" spc="-15" dirty="0" err="1">
                <a:effectLst/>
                <a:ea typeface="Times New Roman" panose="02020603050405020304" pitchFamily="18" charset="0"/>
              </a:rPr>
              <a:t>гисто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-</a:t>
            </a:r>
            <a:r>
              <a:rPr lang="ru-RU" sz="1100" spc="5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химический</a:t>
            </a:r>
            <a:r>
              <a:rPr lang="ru-RU" sz="1100" spc="205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и</a:t>
            </a:r>
            <a:r>
              <a:rPr lang="ru-RU" sz="1100" spc="205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биохимический,</a:t>
            </a:r>
            <a:r>
              <a:rPr lang="ru-RU" sz="1100" spc="205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г)</a:t>
            </a:r>
            <a:r>
              <a:rPr lang="ru-RU" sz="1100" spc="200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дифференциального</a:t>
            </a:r>
            <a:r>
              <a:rPr lang="ru-RU" sz="1100" spc="200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центрифугирования,</a:t>
            </a:r>
            <a:r>
              <a:rPr lang="ru-RU" sz="1100" spc="-260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д)</a:t>
            </a:r>
            <a:r>
              <a:rPr lang="ru-RU" sz="1100" spc="5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рентгеноструктурного анализа и авторадиографии.</a:t>
            </a:r>
          </a:p>
          <a:p>
            <a:pPr marL="342900" marR="64770" lvl="0" indent="-342900">
              <a:lnSpc>
                <a:spcPct val="105000"/>
              </a:lnSpc>
              <a:spcBef>
                <a:spcPts val="35"/>
              </a:spcBef>
              <a:spcAft>
                <a:spcPts val="0"/>
              </a:spcAft>
              <a:buSzPts val="1100"/>
              <a:buFont typeface="Times New Roman" panose="02020603050405020304" pitchFamily="18" charset="0"/>
              <a:buAutoNum type="arabicPeriod"/>
              <a:tabLst>
                <a:tab pos="241935" algn="l"/>
              </a:tabLst>
            </a:pPr>
            <a:r>
              <a:rPr lang="ru-RU" sz="1100" spc="-15" dirty="0">
                <a:effectLst/>
                <a:ea typeface="Times New Roman" panose="02020603050405020304" pitchFamily="18" charset="0"/>
              </a:rPr>
              <a:t>Клетка</a:t>
            </a:r>
            <a:r>
              <a:rPr lang="ru-RU" sz="1100" spc="5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была</a:t>
            </a:r>
            <a:r>
              <a:rPr lang="ru-RU" sz="1100" spc="5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открыта:</a:t>
            </a:r>
            <a:r>
              <a:rPr lang="ru-RU" sz="1100" spc="5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а)</a:t>
            </a:r>
            <a:r>
              <a:rPr lang="ru-RU" sz="1100" spc="5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Т.</a:t>
            </a:r>
            <a:r>
              <a:rPr lang="ru-RU" sz="1100" spc="5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Шванном,</a:t>
            </a:r>
            <a:r>
              <a:rPr lang="ru-RU" sz="1100" spc="5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б)</a:t>
            </a:r>
            <a:r>
              <a:rPr lang="ru-RU" sz="1100" spc="5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А.</a:t>
            </a:r>
            <a:r>
              <a:rPr lang="ru-RU" sz="1100" spc="5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 err="1">
                <a:effectLst/>
                <a:ea typeface="Times New Roman" panose="02020603050405020304" pitchFamily="18" charset="0"/>
              </a:rPr>
              <a:t>ван</a:t>
            </a:r>
            <a:r>
              <a:rPr lang="ru-RU" sz="1100" spc="5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Левенгуком, в) М.</a:t>
            </a:r>
            <a:r>
              <a:rPr lang="ru-RU" sz="1100" spc="5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 err="1">
                <a:effectLst/>
                <a:ea typeface="Times New Roman" panose="02020603050405020304" pitchFamily="18" charset="0"/>
              </a:rPr>
              <a:t>Шлейденом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,</a:t>
            </a:r>
            <a:r>
              <a:rPr lang="ru-RU" sz="1100" spc="-5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г) Р. Гуком, д) Р. </a:t>
            </a:r>
            <a:r>
              <a:rPr lang="ru-RU" sz="1100" spc="-15" dirty="0" err="1">
                <a:effectLst/>
                <a:ea typeface="Times New Roman" panose="02020603050405020304" pitchFamily="18" charset="0"/>
              </a:rPr>
              <a:t>Вирховым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.</a:t>
            </a:r>
          </a:p>
          <a:p>
            <a:pPr marL="342900" marR="65405" lvl="0" indent="-342900">
              <a:lnSpc>
                <a:spcPct val="105000"/>
              </a:lnSpc>
              <a:spcBef>
                <a:spcPts val="30"/>
              </a:spcBef>
              <a:spcAft>
                <a:spcPts val="0"/>
              </a:spcAft>
              <a:buSzPts val="1100"/>
              <a:buFont typeface="Times New Roman" panose="02020603050405020304" pitchFamily="18" charset="0"/>
              <a:buAutoNum type="arabicPeriod"/>
              <a:tabLst>
                <a:tab pos="224155" algn="l"/>
              </a:tabLst>
            </a:pPr>
            <a:r>
              <a:rPr lang="ru-RU" sz="1100" spc="-15" dirty="0">
                <a:effectLst/>
                <a:ea typeface="Times New Roman" panose="02020603050405020304" pitchFamily="18" charset="0"/>
              </a:rPr>
              <a:t>Ядро в яйцеклетке птиц открыто: а) Я. </a:t>
            </a:r>
            <a:r>
              <a:rPr lang="ru-RU" sz="1100" spc="-15" dirty="0" err="1">
                <a:effectLst/>
                <a:ea typeface="Times New Roman" panose="02020603050405020304" pitchFamily="18" charset="0"/>
              </a:rPr>
              <a:t>Пуркине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, б) Р. Броуном, в) М.</a:t>
            </a:r>
            <a:r>
              <a:rPr lang="ru-RU" sz="1100" spc="5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 err="1">
                <a:effectLst/>
                <a:ea typeface="Times New Roman" panose="02020603050405020304" pitchFamily="18" charset="0"/>
              </a:rPr>
              <a:t>Шлейденом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,</a:t>
            </a:r>
            <a:r>
              <a:rPr lang="ru-RU" sz="1100" spc="-5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г) Т. Шванном, д)</a:t>
            </a:r>
            <a:r>
              <a:rPr lang="ru-RU" sz="1100" spc="5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Р. </a:t>
            </a:r>
            <a:r>
              <a:rPr lang="ru-RU" sz="1100" spc="-15" dirty="0" err="1">
                <a:effectLst/>
                <a:ea typeface="Times New Roman" panose="02020603050405020304" pitchFamily="18" charset="0"/>
              </a:rPr>
              <a:t>Вирховым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.</a:t>
            </a:r>
          </a:p>
          <a:p>
            <a:pPr marL="342900" marR="64135" lvl="0" indent="-342900">
              <a:lnSpc>
                <a:spcPct val="105000"/>
              </a:lnSpc>
              <a:spcBef>
                <a:spcPts val="30"/>
              </a:spcBef>
              <a:spcAft>
                <a:spcPts val="0"/>
              </a:spcAft>
              <a:buSzPts val="1100"/>
              <a:buFont typeface="Times New Roman" panose="02020603050405020304" pitchFamily="18" charset="0"/>
              <a:buAutoNum type="arabicPeriod"/>
              <a:tabLst>
                <a:tab pos="229870" algn="l"/>
              </a:tabLst>
            </a:pPr>
            <a:r>
              <a:rPr lang="ru-RU" sz="1100" spc="-15" dirty="0">
                <a:effectLst/>
                <a:ea typeface="Times New Roman" panose="02020603050405020304" pitchFamily="18" charset="0"/>
              </a:rPr>
              <a:t>Положение "клетка - от клетки" принадлежит: а) Р. Гуку, б) А. </a:t>
            </a:r>
            <a:r>
              <a:rPr lang="ru-RU" sz="1100" spc="-15" dirty="0" err="1">
                <a:effectLst/>
                <a:ea typeface="Times New Roman" panose="02020603050405020304" pitchFamily="18" charset="0"/>
              </a:rPr>
              <a:t>ван</a:t>
            </a:r>
            <a:r>
              <a:rPr lang="ru-RU" sz="1100" spc="5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Левенгуку,</a:t>
            </a:r>
            <a:r>
              <a:rPr lang="ru-RU" sz="1100" spc="-5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в) М. </a:t>
            </a:r>
            <a:r>
              <a:rPr lang="ru-RU" sz="1100" spc="-15" dirty="0" err="1">
                <a:effectLst/>
                <a:ea typeface="Times New Roman" panose="02020603050405020304" pitchFamily="18" charset="0"/>
              </a:rPr>
              <a:t>Шлейдену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,</a:t>
            </a:r>
            <a:r>
              <a:rPr lang="ru-RU" sz="1100" spc="-5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г) Т. Шванну,</a:t>
            </a:r>
            <a:r>
              <a:rPr lang="ru-RU" sz="1100" spc="-5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д)</a:t>
            </a:r>
            <a:r>
              <a:rPr lang="ru-RU" sz="1100" spc="5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Р. Вирхову.</a:t>
            </a:r>
          </a:p>
          <a:p>
            <a:pPr marL="342900" marR="64135" lvl="0" indent="-342900">
              <a:lnSpc>
                <a:spcPct val="105000"/>
              </a:lnSpc>
              <a:spcBef>
                <a:spcPts val="30"/>
              </a:spcBef>
              <a:spcAft>
                <a:spcPts val="0"/>
              </a:spcAft>
              <a:buSzPts val="1100"/>
              <a:buFont typeface="Times New Roman" panose="02020603050405020304" pitchFamily="18" charset="0"/>
              <a:buAutoNum type="arabicPeriod"/>
              <a:tabLst>
                <a:tab pos="220980" algn="l"/>
              </a:tabLst>
            </a:pPr>
            <a:r>
              <a:rPr lang="ru-RU" sz="1100" spc="-15" dirty="0">
                <a:effectLst/>
                <a:ea typeface="Times New Roman" panose="02020603050405020304" pitchFamily="18" charset="0"/>
              </a:rPr>
              <a:t>Впервые ядро в растительной клетке обнаружил: а) Я. </a:t>
            </a:r>
            <a:r>
              <a:rPr lang="ru-RU" sz="1100" spc="-15" dirty="0" err="1">
                <a:effectLst/>
                <a:ea typeface="Times New Roman" panose="02020603050405020304" pitchFamily="18" charset="0"/>
              </a:rPr>
              <a:t>Пуркине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, б) Р.</a:t>
            </a:r>
            <a:r>
              <a:rPr lang="ru-RU" sz="1100" spc="5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Броун,</a:t>
            </a:r>
            <a:r>
              <a:rPr lang="ru-RU" sz="1100" spc="-5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в) </a:t>
            </a:r>
            <a:r>
              <a:rPr lang="ru-RU" sz="1100" spc="-15" dirty="0" err="1">
                <a:effectLst/>
                <a:ea typeface="Times New Roman" panose="02020603050405020304" pitchFamily="18" charset="0"/>
              </a:rPr>
              <a:t>А.ван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 Левенгук, г)</a:t>
            </a:r>
            <a:r>
              <a:rPr lang="ru-RU" sz="1100" spc="-5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Т. Шванн, д) Р.</a:t>
            </a:r>
            <a:r>
              <a:rPr lang="ru-RU" sz="1100" spc="-5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Вирхов.</a:t>
            </a:r>
          </a:p>
          <a:p>
            <a:pPr marL="342900" marR="63500" lvl="0" indent="-342900">
              <a:lnSpc>
                <a:spcPct val="105000"/>
              </a:lnSpc>
              <a:spcBef>
                <a:spcPts val="30"/>
              </a:spcBef>
              <a:spcAft>
                <a:spcPts val="0"/>
              </a:spcAft>
              <a:buSzPts val="1100"/>
              <a:buFont typeface="Times New Roman" panose="02020603050405020304" pitchFamily="18" charset="0"/>
              <a:buAutoNum type="arabicPeriod"/>
              <a:tabLst>
                <a:tab pos="228600" algn="l"/>
              </a:tabLst>
            </a:pPr>
            <a:r>
              <a:rPr lang="ru-RU" sz="1100" spc="-15" dirty="0">
                <a:effectLst/>
                <a:ea typeface="Times New Roman" panose="02020603050405020304" pitchFamily="18" charset="0"/>
              </a:rPr>
              <a:t>Основные положения клеточной теории сформулированы в: а) 1800</a:t>
            </a:r>
            <a:r>
              <a:rPr lang="ru-RU" sz="1100" spc="5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году, б)</a:t>
            </a:r>
            <a:r>
              <a:rPr lang="ru-RU" sz="1100" spc="5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1839 году, в) 1861 году, г)</a:t>
            </a:r>
            <a:r>
              <a:rPr lang="ru-RU" sz="1100" spc="5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1900 году, д)</a:t>
            </a:r>
            <a:r>
              <a:rPr lang="ru-RU" sz="1100" spc="5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1939 году.</a:t>
            </a:r>
          </a:p>
          <a:p>
            <a:pPr marL="342900" marR="63500" lvl="0" indent="-342900">
              <a:lnSpc>
                <a:spcPct val="105000"/>
              </a:lnSpc>
              <a:spcBef>
                <a:spcPts val="30"/>
              </a:spcBef>
              <a:spcAft>
                <a:spcPts val="0"/>
              </a:spcAft>
              <a:buSzPts val="1100"/>
              <a:buFont typeface="Times New Roman" panose="02020603050405020304" pitchFamily="18" charset="0"/>
              <a:buAutoNum type="arabicPeriod"/>
              <a:tabLst>
                <a:tab pos="228600" algn="l"/>
              </a:tabLst>
            </a:pPr>
            <a:r>
              <a:rPr lang="ru-RU" sz="1100" spc="-15" dirty="0">
                <a:effectLst/>
                <a:ea typeface="Times New Roman" panose="02020603050405020304" pitchFamily="18" charset="0"/>
              </a:rPr>
              <a:t>К положениям клеточной теории не относится: а) клетка - структурно-</a:t>
            </a:r>
            <a:r>
              <a:rPr lang="ru-RU" sz="1100" spc="-260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функциональная и генетическая единица живого, б) клетки всех организмов</a:t>
            </a:r>
            <a:r>
              <a:rPr lang="ru-RU" sz="1100" spc="5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сходны по строению, химическому составу и процессам жизнедеятельности,</a:t>
            </a:r>
            <a:r>
              <a:rPr lang="ru-RU" sz="1100" spc="5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в) клетки образуются из неклеточного вещества, г) клетки образуются в результате деления материнской клетки, д) клетки многоклеточных организмов</a:t>
            </a:r>
            <a:r>
              <a:rPr lang="ru-RU" sz="1100" spc="-10" dirty="0">
                <a:effectLst/>
                <a:ea typeface="Times New Roman" panose="02020603050405020304" pitchFamily="18" charset="0"/>
              </a:rPr>
              <a:t> </a:t>
            </a:r>
            <a:r>
              <a:rPr lang="ru-RU" sz="1100" spc="-15" dirty="0">
                <a:effectLst/>
                <a:ea typeface="Times New Roman" panose="02020603050405020304" pitchFamily="18" charset="0"/>
              </a:rPr>
              <a:t>специализированы и образуют ткани.</a:t>
            </a:r>
          </a:p>
        </p:txBody>
      </p:sp>
    </p:spTree>
    <p:extLst>
      <p:ext uri="{BB962C8B-B14F-4D97-AF65-F5344CB8AC3E}">
        <p14:creationId xmlns:p14="http://schemas.microsoft.com/office/powerpoint/2010/main" val="10756996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71BC08F-3C07-43DA-996F-4F1CB603D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Разнотипные задания для подготовки к ЦТ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xmlns="" id="{A9793033-D0DA-4FAB-AB8C-88EFDBA92C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200" b="1" dirty="0"/>
              <a:t>Задание 2. Установите соответствие между методом цитологических исследований и соответствующим ему определением, результаты занесите в таблицу: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477C40DD-AAF9-495C-8E17-5FD410973C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768" y="2263140"/>
            <a:ext cx="3216771" cy="3907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7177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71BC08F-3C07-43DA-996F-4F1CB603D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Разнотипные задания для подготовки к ЦТ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263258B-D594-4A16-B1DD-4EA0CC9370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112395">
              <a:spcBef>
                <a:spcPts val="920"/>
              </a:spcBef>
              <a:spcAft>
                <a:spcPts val="0"/>
              </a:spcAft>
            </a:pP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Задание</a:t>
            </a:r>
            <a:r>
              <a:rPr lang="ru-RU" sz="1800" b="1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3. Впишите</a:t>
            </a:r>
            <a:r>
              <a:rPr lang="ru-RU" sz="1800" b="1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пропущенное слово</a:t>
            </a:r>
            <a:r>
              <a:rPr lang="ru-RU" sz="1800" b="1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или понятие.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SzPts val="1100"/>
              <a:buFont typeface="Times New Roman" panose="02020603050405020304" pitchFamily="18" charset="0"/>
              <a:buAutoNum type="arabicPeriod"/>
              <a:tabLst>
                <a:tab pos="25273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Структуру</a:t>
            </a:r>
            <a:r>
              <a:rPr lang="ru-RU" sz="1800" spc="-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клеток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их компонентов</a:t>
            </a:r>
            <a:r>
              <a:rPr lang="ru-RU" sz="1800" spc="-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изучают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методом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микроскопии.</a:t>
            </a:r>
            <a:endParaRPr lang="ru-RU" sz="1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SzPts val="1100"/>
              <a:buFont typeface="Times New Roman" panose="02020603050405020304" pitchFamily="18" charset="0"/>
              <a:buAutoNum type="arabicPeriod"/>
              <a:tabLst>
                <a:tab pos="25273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Химический</a:t>
            </a:r>
            <a:r>
              <a:rPr lang="ru-RU" sz="1800" spc="14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состав</a:t>
            </a:r>
            <a:r>
              <a:rPr lang="ru-RU" sz="1800" spc="1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клеток</a:t>
            </a:r>
            <a:r>
              <a:rPr lang="ru-RU" sz="1800" spc="14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800" spc="14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локализацию</a:t>
            </a:r>
            <a:r>
              <a:rPr lang="ru-RU" sz="1800" spc="14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800" spc="1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них</a:t>
            </a:r>
            <a:r>
              <a:rPr lang="ru-RU" sz="1800" spc="14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различных</a:t>
            </a:r>
            <a:r>
              <a:rPr lang="ru-RU" sz="1800" spc="14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химических</a:t>
            </a:r>
            <a:r>
              <a:rPr lang="ru-RU" sz="1800" spc="-26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веществ</a:t>
            </a:r>
            <a:r>
              <a:rPr lang="ru-RU" sz="1800" spc="-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изучают … методом.</a:t>
            </a:r>
            <a:endParaRPr lang="ru-RU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230"/>
              </a:lnSpc>
              <a:spcAft>
                <a:spcPts val="0"/>
              </a:spcAft>
              <a:buSzPts val="1100"/>
              <a:buFont typeface="Times New Roman" panose="02020603050405020304" pitchFamily="18" charset="0"/>
              <a:buAutoNum type="arabicPeriod"/>
              <a:tabLst>
                <a:tab pos="269875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Тончайшие</a:t>
            </a:r>
            <a:r>
              <a:rPr lang="ru-RU" sz="1800" spc="1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структуры</a:t>
            </a:r>
            <a:r>
              <a:rPr lang="ru-RU" sz="1800" spc="1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клеток</a:t>
            </a:r>
            <a:r>
              <a:rPr lang="ru-RU" sz="1800" spc="1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вплоть</a:t>
            </a:r>
            <a:r>
              <a:rPr lang="ru-RU" sz="1800" spc="1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800" spc="1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макромолекул</a:t>
            </a:r>
            <a:r>
              <a:rPr lang="ru-RU" sz="1800" spc="1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изучают</a:t>
            </a:r>
            <a:r>
              <a:rPr lang="ru-RU" sz="1800" spc="1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методом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микроскопии.</a:t>
            </a:r>
          </a:p>
          <a:p>
            <a:pPr marL="342900" marR="314960" lvl="0" indent="-342900">
              <a:lnSpc>
                <a:spcPct val="95000"/>
              </a:lnSpc>
              <a:spcAft>
                <a:spcPts val="0"/>
              </a:spcAft>
              <a:buSzPts val="1100"/>
              <a:buFont typeface="Times New Roman" panose="02020603050405020304" pitchFamily="18" charset="0"/>
              <a:buAutoNum type="arabicPeriod"/>
              <a:tabLst>
                <a:tab pos="278765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Химический</a:t>
            </a:r>
            <a:r>
              <a:rPr lang="ru-RU" sz="1800" spc="19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состав</a:t>
            </a:r>
            <a:r>
              <a:rPr lang="ru-RU" sz="1800" spc="19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клеток</a:t>
            </a:r>
            <a:r>
              <a:rPr lang="ru-RU" sz="1800" spc="20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800" spc="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химические</a:t>
            </a:r>
            <a:r>
              <a:rPr lang="ru-RU" sz="1800" spc="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реакции,</a:t>
            </a:r>
            <a:r>
              <a:rPr lang="ru-RU" sz="1800" spc="18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протекающие</a:t>
            </a:r>
            <a:r>
              <a:rPr lang="ru-RU" sz="1800" spc="18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800" spc="18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них,</a:t>
            </a:r>
            <a:r>
              <a:rPr lang="ru-RU" sz="1800" spc="-26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изучают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... методом.</a:t>
            </a:r>
            <a:endParaRPr lang="ru-RU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313690" lvl="0" indent="-342900">
              <a:lnSpc>
                <a:spcPct val="95000"/>
              </a:lnSpc>
              <a:spcAft>
                <a:spcPts val="0"/>
              </a:spcAft>
              <a:buSzPts val="1100"/>
              <a:buFont typeface="Times New Roman" panose="02020603050405020304" pitchFamily="18" charset="0"/>
              <a:buAutoNum type="arabicPeriod"/>
              <a:tabLst>
                <a:tab pos="26670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Выделять</a:t>
            </a:r>
            <a:r>
              <a:rPr lang="ru-RU" sz="1800" spc="10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отдельные</a:t>
            </a:r>
            <a:r>
              <a:rPr lang="ru-RU" sz="1800" spc="1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компоненты</a:t>
            </a:r>
            <a:r>
              <a:rPr lang="ru-RU" sz="1800" spc="10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800" spc="10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структуры</a:t>
            </a:r>
            <a:r>
              <a:rPr lang="ru-RU" sz="1800" spc="1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клеток</a:t>
            </a:r>
            <a:r>
              <a:rPr lang="ru-RU" sz="1800" spc="9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  <a:r>
              <a:rPr lang="ru-RU" sz="1800" spc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последующего</a:t>
            </a:r>
            <a:r>
              <a:rPr lang="ru-RU" sz="1800" spc="-26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изучения</a:t>
            </a:r>
            <a:r>
              <a:rPr lang="ru-RU" sz="18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позволяет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 … центрифугирования.</a:t>
            </a:r>
            <a:endParaRPr lang="ru-RU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308610" lvl="0" indent="-342900">
              <a:lnSpc>
                <a:spcPct val="95000"/>
              </a:lnSpc>
              <a:spcAft>
                <a:spcPts val="0"/>
              </a:spcAft>
              <a:buSzPts val="1100"/>
              <a:buFont typeface="Times New Roman" panose="02020603050405020304" pitchFamily="18" charset="0"/>
              <a:buAutoNum type="arabicPeriod"/>
              <a:tabLst>
                <a:tab pos="27559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Пространственную</a:t>
            </a:r>
            <a:r>
              <a:rPr lang="ru-RU" sz="1800" spc="18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конфигурацию</a:t>
            </a:r>
            <a:r>
              <a:rPr lang="ru-RU" sz="1800" spc="16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макромолекул</a:t>
            </a:r>
            <a:r>
              <a:rPr lang="ru-RU" sz="1800" spc="17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800" spc="16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их</a:t>
            </a:r>
            <a:r>
              <a:rPr lang="ru-RU" sz="1800" spc="17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физические</a:t>
            </a:r>
            <a:r>
              <a:rPr lang="ru-RU" sz="1800" spc="16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свой</a:t>
            </a:r>
            <a:r>
              <a:rPr lang="ru-RU" sz="1800" spc="-26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ства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изучают методом … анализа.</a:t>
            </a:r>
            <a:endParaRPr lang="ru-RU" sz="1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308610" lvl="0" indent="-342900">
              <a:lnSpc>
                <a:spcPct val="95000"/>
              </a:lnSpc>
              <a:spcAft>
                <a:spcPts val="0"/>
              </a:spcAft>
              <a:buSzPts val="1100"/>
              <a:buFont typeface="Times New Roman" panose="02020603050405020304" pitchFamily="18" charset="0"/>
              <a:buAutoNum type="arabicPeriod"/>
              <a:tabLst>
                <a:tab pos="27559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Реакции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матричного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синтеза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механизмы деления клеток изучают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</a:t>
            </a:r>
            <a:r>
              <a:rPr lang="ru-RU" sz="1800" spc="-26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дом …</a:t>
            </a:r>
            <a:endParaRPr lang="ru-RU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308610" lvl="0" indent="-342900">
              <a:lnSpc>
                <a:spcPct val="95000"/>
              </a:lnSpc>
              <a:spcAft>
                <a:spcPts val="0"/>
              </a:spcAft>
              <a:buSzPts val="1100"/>
              <a:buFont typeface="Times New Roman" panose="02020603050405020304" pitchFamily="18" charset="0"/>
              <a:buAutoNum type="arabicPeriod"/>
              <a:tabLst>
                <a:tab pos="372110" algn="l"/>
                <a:tab pos="1172210" algn="l"/>
                <a:tab pos="1787525" algn="l"/>
                <a:tab pos="2372995" algn="l"/>
                <a:tab pos="3285490" algn="l"/>
                <a:tab pos="392176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Цитология изучает  уровни организации живого: молекулярно-</a:t>
            </a:r>
            <a:r>
              <a:rPr lang="ru-RU" sz="1800" spc="-26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генетический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....</a:t>
            </a:r>
            <a:endParaRPr lang="ru-RU" sz="1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308610" lvl="0" indent="-342900">
              <a:lnSpc>
                <a:spcPct val="95000"/>
              </a:lnSpc>
              <a:spcAft>
                <a:spcPts val="0"/>
              </a:spcAft>
              <a:buSzPts val="1100"/>
              <a:buFont typeface="Times New Roman" panose="02020603050405020304" pitchFamily="18" charset="0"/>
              <a:buAutoNum type="arabicPeriod"/>
              <a:tabLst>
                <a:tab pos="372110" algn="l"/>
                <a:tab pos="1172210" algn="l"/>
                <a:tab pos="1787525" algn="l"/>
                <a:tab pos="2372995" algn="l"/>
                <a:tab pos="3285490" algn="l"/>
                <a:tab pos="392176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Основоположники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клеточной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теории:</a:t>
            </a:r>
            <a:r>
              <a:rPr lang="ru-RU" sz="18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М.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Шлейден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…</a:t>
            </a:r>
            <a:r>
              <a:rPr lang="ru-RU" sz="1800" spc="27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Р. Вирхов.</a:t>
            </a:r>
            <a:endParaRPr lang="ru-RU" sz="1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308610" lvl="0" indent="-342900">
              <a:lnSpc>
                <a:spcPct val="95000"/>
              </a:lnSpc>
              <a:spcAft>
                <a:spcPts val="0"/>
              </a:spcAft>
              <a:buSzPts val="1100"/>
              <a:buFont typeface="Times New Roman" panose="02020603050405020304" pitchFamily="18" charset="0"/>
              <a:buAutoNum type="arabicPeriod"/>
              <a:tabLst>
                <a:tab pos="372110" algn="l"/>
                <a:tab pos="1172210" algn="l"/>
                <a:tab pos="1787525" algn="l"/>
                <a:tab pos="2372995" algn="l"/>
                <a:tab pos="3285490" algn="l"/>
                <a:tab pos="392176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Положение</a:t>
            </a:r>
            <a:r>
              <a:rPr lang="ru-RU" sz="1800" spc="19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современной</a:t>
            </a:r>
            <a:r>
              <a:rPr lang="ru-RU" sz="1800" spc="19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клеточной</a:t>
            </a:r>
            <a:r>
              <a:rPr lang="ru-RU" sz="1800" spc="19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теории:</a:t>
            </a:r>
            <a:r>
              <a:rPr lang="ru-RU" sz="1800" spc="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клетка</a:t>
            </a:r>
            <a:r>
              <a:rPr lang="ru-RU" sz="1800" spc="20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—</a:t>
            </a:r>
            <a:r>
              <a:rPr lang="ru-RU" sz="1800" spc="18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основная</a:t>
            </a:r>
            <a:r>
              <a:rPr lang="ru-RU" sz="1800" spc="18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структурная,</a:t>
            </a:r>
            <a:r>
              <a:rPr lang="ru-RU" sz="1800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… и генетическая единица живого.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89750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71BC08F-3C07-43DA-996F-4F1CB603D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Разнотипные задания для подготовки к ЦТ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263258B-D594-4A16-B1DD-4EA0CC9370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Задание 4. Сделайте подписи к рисунку. </a:t>
            </a:r>
          </a:p>
        </p:txBody>
      </p:sp>
      <p:pic>
        <p:nvPicPr>
          <p:cNvPr id="4" name="image29.png">
            <a:extLst>
              <a:ext uri="{FF2B5EF4-FFF2-40B4-BE49-F238E27FC236}">
                <a16:creationId xmlns:a16="http://schemas.microsoft.com/office/drawing/2014/main" xmlns="" id="{89ADB3D5-2A92-42F6-9169-63AC28C526F3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32404" y="2468669"/>
            <a:ext cx="372491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8083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D624E4B-FBC9-4E34-9046-F682087E15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Предпрофильная подготовка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AE1B82B-9A0E-4F36-AA96-7FE5AD11CA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buFont typeface="Arial" panose="020B0604020202020204" pitchFamily="34" charset="0"/>
              <a:buChar char="•"/>
            </a:pPr>
            <a:endParaRPr lang="ru-RU" sz="28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ru-RU" sz="2800" dirty="0"/>
              <a:t>Изучение материала, начиная с 7 класса</a:t>
            </a:r>
          </a:p>
          <a:p>
            <a:pPr marL="201168" lvl="1" indent="0">
              <a:buNone/>
            </a:pPr>
            <a:endParaRPr lang="ru-RU" sz="28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ru-RU" sz="2800" dirty="0"/>
              <a:t>Доступное изложение в виде схем, кластеров, таблиц, рисунков</a:t>
            </a:r>
          </a:p>
          <a:p>
            <a:pPr marL="201168" lvl="1" indent="0">
              <a:buNone/>
            </a:pPr>
            <a:endParaRPr lang="ru-RU" sz="28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ru-RU" sz="2800" dirty="0"/>
              <a:t>Закрепление реальными заданиями ЦТ предыдущих лет</a:t>
            </a:r>
          </a:p>
        </p:txBody>
      </p:sp>
    </p:spTree>
    <p:extLst>
      <p:ext uri="{BB962C8B-B14F-4D97-AF65-F5344CB8AC3E}">
        <p14:creationId xmlns:p14="http://schemas.microsoft.com/office/powerpoint/2010/main" val="184763901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71BC08F-3C07-43DA-996F-4F1CB603D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Разнотипные задания для подготовки к ЦТ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263258B-D594-4A16-B1DD-4EA0CC9370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Задание 5. Заполните таблицу «Отличия растительной и животной клетки»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382019C-807F-43FF-A415-2A6B9AC0FD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2184" y="2564904"/>
            <a:ext cx="470535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98390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90D419E-6EDE-4346-B8ED-CE2BED017886}"/>
              </a:ext>
            </a:extLst>
          </p:cNvPr>
          <p:cNvSpPr txBox="1"/>
          <p:nvPr/>
        </p:nvSpPr>
        <p:spPr>
          <a:xfrm>
            <a:off x="1792232" y="2659559"/>
            <a:ext cx="55595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9905883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6D87E5B-90C2-485A-92B4-1A6588E004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0100" y="188640"/>
            <a:ext cx="7543800" cy="504057"/>
          </a:xfrm>
        </p:spPr>
        <p:txBody>
          <a:bodyPr>
            <a:normAutofit/>
          </a:bodyPr>
          <a:lstStyle/>
          <a:p>
            <a:r>
              <a:rPr lang="ru-RU" sz="2800" dirty="0"/>
              <a:t>Таблица «Сравнительная характеристика червей»</a:t>
            </a:r>
          </a:p>
        </p:txBody>
      </p:sp>
      <p:pic>
        <p:nvPicPr>
          <p:cNvPr id="5" name="Рисунок 4" descr="Решение дивергентных задач на уроках химии и биологии">
            <a:extLst>
              <a:ext uri="{FF2B5EF4-FFF2-40B4-BE49-F238E27FC236}">
                <a16:creationId xmlns:a16="http://schemas.microsoft.com/office/drawing/2014/main" xmlns="" id="{9CC40205-779B-46CD-8457-74419B4575E3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5" t="8537" b="20731"/>
          <a:stretch/>
        </p:blipFill>
        <p:spPr bwMode="auto">
          <a:xfrm>
            <a:off x="822960" y="692697"/>
            <a:ext cx="7421448" cy="54005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113932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4AF6C1A-408F-48B1-A3B0-4E3595D92A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Профильная подготовка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A9C3557-805C-4E09-92A9-1D5ADAEA29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buFont typeface="Arial" panose="020B0604020202020204" pitchFamily="34" charset="0"/>
              <a:buChar char="•"/>
            </a:pPr>
            <a:endParaRPr lang="ru-RU" sz="28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ru-RU" sz="2800" dirty="0"/>
              <a:t>Уроки</a:t>
            </a:r>
          </a:p>
          <a:p>
            <a:pPr lvl="1">
              <a:buFont typeface="Arial" panose="020B0604020202020204" pitchFamily="34" charset="0"/>
              <a:buChar char="•"/>
            </a:pPr>
            <a:endParaRPr lang="ru-RU" sz="28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ru-RU" sz="2800" dirty="0"/>
              <a:t>Факультативные занятия</a:t>
            </a:r>
          </a:p>
          <a:p>
            <a:pPr lvl="1">
              <a:buFont typeface="Arial" panose="020B0604020202020204" pitchFamily="34" charset="0"/>
              <a:buChar char="•"/>
            </a:pPr>
            <a:endParaRPr lang="ru-RU" sz="28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ru-RU" sz="2800" dirty="0"/>
              <a:t>Дополнительные занятия в каникулярное время</a:t>
            </a:r>
          </a:p>
        </p:txBody>
      </p:sp>
    </p:spTree>
    <p:extLst>
      <p:ext uri="{BB962C8B-B14F-4D97-AF65-F5344CB8AC3E}">
        <p14:creationId xmlns:p14="http://schemas.microsoft.com/office/powerpoint/2010/main" val="14289531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3EA5B4E-2BF2-469E-9E11-E1E1676AA7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Трудности профильной подготовки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95CAD52-319E-4E3C-920F-476A4AA95C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1">
              <a:buFont typeface="Arial" panose="020B0604020202020204" pitchFamily="34" charset="0"/>
              <a:buChar char="•"/>
            </a:pPr>
            <a:endParaRPr lang="ru-RU" sz="28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ru-RU" sz="2800" dirty="0"/>
              <a:t>Забыт материал предыдущих лет</a:t>
            </a:r>
          </a:p>
          <a:p>
            <a:pPr lvl="1">
              <a:buFont typeface="Arial" panose="020B0604020202020204" pitchFamily="34" charset="0"/>
              <a:buChar char="•"/>
            </a:pPr>
            <a:endParaRPr lang="ru-RU" sz="28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ru-RU" sz="2800" dirty="0"/>
              <a:t>Сложная учебная программа 10-11 классов</a:t>
            </a:r>
          </a:p>
          <a:p>
            <a:pPr lvl="1">
              <a:buFont typeface="Arial" panose="020B0604020202020204" pitchFamily="34" charset="0"/>
              <a:buChar char="•"/>
            </a:pPr>
            <a:endParaRPr lang="ru-RU" sz="28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ru-RU" sz="2800" dirty="0"/>
              <a:t>Подготовка домашних заданий по остальным предметам</a:t>
            </a:r>
          </a:p>
          <a:p>
            <a:pPr lvl="1">
              <a:buFont typeface="Arial" panose="020B0604020202020204" pitchFamily="34" charset="0"/>
              <a:buChar char="•"/>
            </a:pPr>
            <a:endParaRPr lang="ru-RU" sz="28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ru-RU" sz="2800" dirty="0"/>
              <a:t>Подготовка к ЦТ по смежным предметам</a:t>
            </a:r>
          </a:p>
        </p:txBody>
      </p:sp>
    </p:spTree>
    <p:extLst>
      <p:ext uri="{BB962C8B-B14F-4D97-AF65-F5344CB8AC3E}">
        <p14:creationId xmlns:p14="http://schemas.microsoft.com/office/powerpoint/2010/main" val="17795169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D09694C-EC11-4D72-8496-F91BCDBE82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Этапы подготовки к ЦТ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83D75EB-B227-44AF-8259-932FB33976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800" dirty="0"/>
              <a:t>Изучение материала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800" dirty="0"/>
              <a:t>Выполнение заданий по теме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800" dirty="0"/>
              <a:t>Написание лабораторных и практических работ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800" dirty="0"/>
              <a:t>Выполнение пробной работы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800" dirty="0"/>
              <a:t>Выявление типичных ошибок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800" dirty="0"/>
              <a:t>Коррекция знаний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800" dirty="0"/>
              <a:t>Решение итогового теста</a:t>
            </a:r>
          </a:p>
          <a:p>
            <a:pPr marL="457200" indent="-457200">
              <a:buFont typeface="+mj-lt"/>
              <a:buAutoNum type="arabicPeriod"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1010420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6D2AA47-D7CE-4286-8CC1-1673453BDD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Литература для подготовки к ЦТ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4CE5C53-5BDF-4A7A-A923-D46BCBC055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sz="2800" dirty="0"/>
              <a:t>1. «Биология, 7 класс». Н. Д. Лисов. Минск «Народная </a:t>
            </a:r>
            <a:r>
              <a:rPr lang="ru-RU" sz="2800" dirty="0" err="1"/>
              <a:t>асвета</a:t>
            </a:r>
            <a:r>
              <a:rPr lang="ru-RU" sz="2800" dirty="0"/>
              <a:t>», 2022. </a:t>
            </a:r>
          </a:p>
          <a:p>
            <a:r>
              <a:rPr lang="ru-RU" sz="2800" dirty="0"/>
              <a:t>2. «Биология, 8 класс». И. Г. </a:t>
            </a:r>
            <a:r>
              <a:rPr lang="ru-RU" sz="2800" dirty="0" err="1"/>
              <a:t>Бедарик</a:t>
            </a:r>
            <a:r>
              <a:rPr lang="ru-RU" sz="2800" dirty="0"/>
              <a:t>, А. Е. </a:t>
            </a:r>
            <a:r>
              <a:rPr lang="ru-RU" sz="2800" dirty="0" err="1"/>
              <a:t>Бедарик</a:t>
            </a:r>
            <a:r>
              <a:rPr lang="ru-RU" sz="2800" dirty="0"/>
              <a:t>, В. Н. Иванов – Минск: «</a:t>
            </a:r>
            <a:r>
              <a:rPr lang="ru-RU" sz="2800" dirty="0" err="1"/>
              <a:t>Адукацыя</a:t>
            </a:r>
            <a:r>
              <a:rPr lang="ru-RU" sz="2800" dirty="0"/>
              <a:t> i </a:t>
            </a:r>
            <a:r>
              <a:rPr lang="ru-RU" sz="2800" dirty="0" err="1"/>
              <a:t>выхаванне</a:t>
            </a:r>
            <a:r>
              <a:rPr lang="ru-RU" sz="2800" dirty="0"/>
              <a:t>», 2018</a:t>
            </a:r>
          </a:p>
          <a:p>
            <a:r>
              <a:rPr lang="ru-RU" sz="2800" dirty="0"/>
              <a:t>3. «Биология, 9 класс».  О. Л. Борисов, А.А. Антипенко, О.Н. Рогожников.  – Минск: Народная </a:t>
            </a:r>
            <a:r>
              <a:rPr lang="ru-RU" sz="2800" dirty="0" err="1"/>
              <a:t>асвета</a:t>
            </a:r>
            <a:r>
              <a:rPr lang="ru-RU" sz="2800" dirty="0"/>
              <a:t>, 2019</a:t>
            </a:r>
          </a:p>
          <a:p>
            <a:r>
              <a:rPr lang="ru-RU" sz="2800" dirty="0"/>
              <a:t>4. «Биология, 10 класс». С. С. </a:t>
            </a:r>
            <a:r>
              <a:rPr lang="ru-RU" sz="2800" dirty="0" err="1"/>
              <a:t>Маглыш</a:t>
            </a:r>
            <a:r>
              <a:rPr lang="ru-RU" sz="2800" dirty="0"/>
              <a:t>, В. А. Кравченко, Т. Я. </a:t>
            </a:r>
            <a:r>
              <a:rPr lang="ru-RU" sz="2800" dirty="0" err="1"/>
              <a:t>Довгун</a:t>
            </a:r>
            <a:r>
              <a:rPr lang="ru-RU" sz="2800" dirty="0"/>
              <a:t> – Минск: «Народная </a:t>
            </a:r>
            <a:r>
              <a:rPr lang="ru-RU" sz="2800" dirty="0" err="1"/>
              <a:t>асвета</a:t>
            </a:r>
            <a:r>
              <a:rPr lang="ru-RU" sz="2800" dirty="0"/>
              <a:t>», 2020</a:t>
            </a:r>
          </a:p>
          <a:p>
            <a:r>
              <a:rPr lang="ru-RU" sz="2800" dirty="0"/>
              <a:t> 5. «Биология, 11 класс». М. Л. Дашков, А. Г. </a:t>
            </a:r>
            <a:r>
              <a:rPr lang="ru-RU" sz="2800" dirty="0" err="1"/>
              <a:t>Песнякевич</a:t>
            </a:r>
            <a:r>
              <a:rPr lang="ru-RU" sz="2800" dirty="0"/>
              <a:t>, А. М. Головач. — Минск : Народная </a:t>
            </a:r>
            <a:r>
              <a:rPr lang="ru-RU" sz="2800" dirty="0" err="1"/>
              <a:t>асвета</a:t>
            </a:r>
            <a:r>
              <a:rPr lang="ru-RU" sz="2800" dirty="0"/>
              <a:t>, 2021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24617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5BBACB1-AB54-4546-AE20-DD5B2583AF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Онлайн-ресурсы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0DB5540-DDB1-4F67-BF7F-26F8146061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3000" dirty="0"/>
          </a:p>
          <a:p>
            <a:endParaRPr lang="ru-RU" sz="3000" dirty="0"/>
          </a:p>
          <a:p>
            <a:pPr marL="0" indent="0">
              <a:buNone/>
            </a:pPr>
            <a:r>
              <a:rPr lang="ru-RU" sz="3000" dirty="0"/>
              <a:t>Единый информационно-образовательный ресурс</a:t>
            </a:r>
            <a:br>
              <a:rPr lang="ru-RU" sz="3000" dirty="0"/>
            </a:br>
            <a:r>
              <a:rPr lang="en-US" sz="3000" dirty="0"/>
              <a:t>https://eior.by/</a:t>
            </a:r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39423926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100</TotalTime>
  <Words>726</Words>
  <Application>Microsoft Office PowerPoint</Application>
  <PresentationFormat>Экран (4:3)</PresentationFormat>
  <Paragraphs>121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Ретро</vt:lpstr>
      <vt:lpstr>Презентация PowerPoint</vt:lpstr>
      <vt:lpstr>Цель:</vt:lpstr>
      <vt:lpstr>Предпрофильная подготовка</vt:lpstr>
      <vt:lpstr>Таблица «Сравнительная характеристика червей»</vt:lpstr>
      <vt:lpstr>Профильная подготовка</vt:lpstr>
      <vt:lpstr>Трудности профильной подготовки</vt:lpstr>
      <vt:lpstr>Этапы подготовки к ЦТ</vt:lpstr>
      <vt:lpstr>Литература для подготовки к ЦТ</vt:lpstr>
      <vt:lpstr>Онлайн-ресурсы</vt:lpstr>
      <vt:lpstr>Онлайн-ресурсы</vt:lpstr>
      <vt:lpstr>Онлайн-ресурсы</vt:lpstr>
      <vt:lpstr>Онлайн-ресурсы</vt:lpstr>
      <vt:lpstr>Онлайн-ресурсы</vt:lpstr>
      <vt:lpstr>Онлайн-ресурсы</vt:lpstr>
      <vt:lpstr>Онлайн-ресурсы</vt:lpstr>
      <vt:lpstr>Онлайн-ресурсы</vt:lpstr>
      <vt:lpstr>Онлайн-ресурсы</vt:lpstr>
      <vt:lpstr>Онлайн-ресурсы</vt:lpstr>
      <vt:lpstr>Онлайн-ресурсы</vt:lpstr>
      <vt:lpstr>Онлайн-ресурсы</vt:lpstr>
      <vt:lpstr>Онлайн-ресурсы</vt:lpstr>
      <vt:lpstr>Онлайн-ресурсы</vt:lpstr>
      <vt:lpstr>Онлайн-ресурсы</vt:lpstr>
      <vt:lpstr>Онлайн-ресурсы</vt:lpstr>
      <vt:lpstr>Материалы ЦТ по биологии 2004-2020 годов Глава «Химические компоненты живых организмов» 11 класс  Тема «Нуклеиновые кислоты»</vt:lpstr>
      <vt:lpstr>Разнотипные задания для подготовки к ЦТ</vt:lpstr>
      <vt:lpstr>Разнотипные задания для подготовки к ЦТ</vt:lpstr>
      <vt:lpstr>Разнотипные задания для подготовки к ЦТ</vt:lpstr>
      <vt:lpstr>Разнотипные задания для подготовки к ЦТ</vt:lpstr>
      <vt:lpstr>Разнотипные задания для подготовки к ЦТ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Подготовка к ЦТ</dc:title>
  <dc:creator>Biolog</dc:creator>
  <cp:lastModifiedBy>Biolog</cp:lastModifiedBy>
  <cp:revision>12</cp:revision>
  <dcterms:created xsi:type="dcterms:W3CDTF">2023-01-02T13:05:18Z</dcterms:created>
  <dcterms:modified xsi:type="dcterms:W3CDTF">2023-01-05T06:30:46Z</dcterms:modified>
</cp:coreProperties>
</file>